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99CCFF"/>
    <a:srgbClr val="3366CC"/>
    <a:srgbClr val="CCECFF"/>
    <a:srgbClr val="0033CC"/>
    <a:srgbClr val="6699FF"/>
    <a:srgbClr val="F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kumimoji="0"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kumimoji="0"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kumimoji="0"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kumimoji="0" sz="1300">
                <a:latin typeface="Times New Roman" pitchFamily="18" charset="0"/>
              </a:defRPr>
            </a:lvl1pPr>
          </a:lstStyle>
          <a:p>
            <a:fld id="{1648C3A0-F75F-4A31-BE30-6AF6BAEB1C1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023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B1E0-24F9-436E-83A3-F4238675DF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7BE5C-E0FA-4C22-9BBF-DF0C295495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E3A0-129E-4427-9CC7-A151A0F5DD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12BE-84BF-4611-AC73-AA6CF67A6B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66FE-475C-4403-88FB-29145CEB92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A28A-32BD-465C-96BD-A71AD88BE4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AB67-F279-44F8-BD18-5A4B383D96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59B1-71D3-42ED-84FE-8CBFD48C00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D501-3088-4414-B895-9E302EE770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1D1B-3D10-4475-A333-3965E2B2FB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CEC0-861D-44FD-8F81-BB79CC54BF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>
                <a:cs typeface="+mn-cs"/>
              </a:defRPr>
            </a:lvl1pPr>
          </a:lstStyle>
          <a:p>
            <a:pPr>
              <a:defRPr/>
            </a:pPr>
            <a:fld id="{16216BFD-5BBE-4162-B628-4B491DA0A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www.sap.com/global/images/saplogo.gif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oracle.com/admin/images/ocom/oralogo_small.gif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http://www.java.com/im/logo_scurvejava.gif" TargetMode="Externa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1050" y="2636838"/>
            <a:ext cx="6775450" cy="1219200"/>
          </a:xfrm>
        </p:spPr>
        <p:txBody>
          <a:bodyPr/>
          <a:lstStyle/>
          <a:p>
            <a:pPr algn="ctr"/>
            <a:r>
              <a:rPr lang="it-IT" dirty="0" smtClean="0"/>
              <a:t>Presentazione dell’azienda</a:t>
            </a:r>
            <a:r>
              <a:rPr lang="it-IT" b="0" dirty="0" smtClean="0"/>
              <a:t>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429000"/>
            <a:ext cx="6775450" cy="1868488"/>
          </a:xfrm>
        </p:spPr>
        <p:txBody>
          <a:bodyPr anchor="ctr"/>
          <a:lstStyle/>
          <a:p>
            <a:r>
              <a:rPr lang="it-IT" smtClean="0">
                <a:solidFill>
                  <a:srgbClr val="FF0000"/>
                </a:solidFill>
              </a:rPr>
              <a:t>..idee, servizi, prodotti ed attività per l’IT</a:t>
            </a:r>
          </a:p>
          <a:p>
            <a:endParaRPr lang="it-IT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2857500" cy="1905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654351" y="1188467"/>
            <a:ext cx="43849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/>
              <a:t>EPASISTEMI SRL</a:t>
            </a:r>
            <a:endParaRPr lang="it-IT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6859587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Perché </a:t>
            </a:r>
            <a:r>
              <a:rPr lang="it-IT" dirty="0" err="1" smtClean="0">
                <a:solidFill>
                  <a:schemeClr val="bg1"/>
                </a:solidFill>
              </a:rPr>
              <a:t>Epasistemi</a:t>
            </a:r>
            <a:r>
              <a:rPr lang="it-IT" dirty="0" smtClean="0">
                <a:solidFill>
                  <a:schemeClr val="bg1"/>
                </a:solidFill>
              </a:rPr>
              <a:t>….</a:t>
            </a:r>
            <a:br>
              <a:rPr lang="it-IT" dirty="0" smtClean="0">
                <a:solidFill>
                  <a:schemeClr val="bg1"/>
                </a:solidFill>
              </a:rPr>
            </a:b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5362" name="Rectangle 98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44164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it-IT" sz="1600" dirty="0" err="1" smtClean="0"/>
              <a:t>Epasistemi</a:t>
            </a:r>
            <a:r>
              <a:rPr lang="it-IT" sz="1600" dirty="0" smtClean="0"/>
              <a:t> S.r.l. nasce con l’idea di portare idee innovative nel mercato IT grazie alle capacità di fungere come polo di aggregazione, per le Aziende che si muovono nei vari ambiti della consulenza e della progettazione, al fine di presentare un portafoglio di offerte tecniche completo. Questo permette a </a:t>
            </a:r>
            <a:r>
              <a:rPr lang="it-IT" sz="1600" dirty="0" err="1" smtClean="0"/>
              <a:t>Epasistemi</a:t>
            </a:r>
            <a:r>
              <a:rPr lang="it-IT" sz="1600" dirty="0" smtClean="0"/>
              <a:t> di presentarsi come un vero e proprio partner per i Clienti che necessitano di attività di System Integration.</a:t>
            </a:r>
          </a:p>
          <a:p>
            <a:pPr marL="0" indent="0" algn="just">
              <a:buFontTx/>
              <a:buNone/>
            </a:pPr>
            <a:r>
              <a:rPr lang="it-IT" sz="1600" dirty="0" smtClean="0"/>
              <a:t>Ha come punti fermi di riferimento i valori etici,  deontologici e sociali, l'attenzione alla qualità ed alla piena soddisfazione del cliente, lo spirito d'innovazione e l'amore per la ricerca tecnologica. </a:t>
            </a:r>
          </a:p>
          <a:p>
            <a:pPr marL="0" indent="0" algn="just">
              <a:buFontTx/>
              <a:buNone/>
            </a:pPr>
            <a:r>
              <a:rPr lang="it-IT" sz="1600" dirty="0" smtClean="0"/>
              <a:t>La Società crede fermamente nella partnership e nel network tra le aziende ben consapevoli di come la ricchezza insita nella pluralità delle offerte possa costituire il vero valore aggiunto per il nostro mercato.</a:t>
            </a:r>
          </a:p>
          <a:p>
            <a:pPr marL="0" indent="0" algn="just">
              <a:buFontTx/>
              <a:buNone/>
            </a:pPr>
            <a:r>
              <a:rPr lang="it-IT" sz="1600" dirty="0" err="1" smtClean="0"/>
              <a:t>Epasistemi</a:t>
            </a:r>
            <a:r>
              <a:rPr lang="it-IT" sz="1600" dirty="0" smtClean="0"/>
              <a:t> è in grado di prestare tutti i servizi necessari per la progettazione e la realizzazione di soluzioni aziendali, mettendo a disposizione tutti gli </a:t>
            </a:r>
            <a:r>
              <a:rPr lang="it-IT" sz="1600" dirty="0" err="1" smtClean="0"/>
              <a:t>skill</a:t>
            </a:r>
            <a:r>
              <a:rPr lang="it-IT" sz="1600" dirty="0" smtClean="0"/>
              <a:t> progettuali necessari: funzionali, tecnici, sistemistici e di governo, assicurando l’intero processo di delivery, dalla rilevazione dei requisiti, alla ideazione della soluzione fino ad arrivare al rilascio in esercizio nell’osservanza dei passi metodologici e in particolare delle componenti di </a:t>
            </a:r>
            <a:r>
              <a:rPr lang="it-IT" sz="1600" dirty="0" err="1" smtClean="0"/>
              <a:t>Change</a:t>
            </a:r>
            <a:r>
              <a:rPr lang="it-IT" sz="1600" dirty="0" smtClean="0"/>
              <a:t> Management. </a:t>
            </a:r>
          </a:p>
          <a:p>
            <a:pPr marL="0" indent="0" algn="just">
              <a:buFontTx/>
              <a:buNone/>
            </a:pPr>
            <a:r>
              <a:rPr lang="it-IT" sz="1600" dirty="0" err="1" smtClean="0"/>
              <a:t>Epasistemi</a:t>
            </a:r>
            <a:r>
              <a:rPr lang="it-IT" sz="1600" dirty="0" smtClean="0"/>
              <a:t> è in grado di proporre i propri servizi implementativi direttamente alle aziende clienti sul mercato, sia ad altri business </a:t>
            </a:r>
            <a:r>
              <a:rPr lang="it-IT" sz="1600" dirty="0" err="1" smtClean="0"/>
              <a:t>partners</a:t>
            </a:r>
            <a:r>
              <a:rPr lang="it-IT" sz="1600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6859587" cy="1143000"/>
          </a:xfrm>
        </p:spPr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Aree di competenza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3416300" cy="4705350"/>
          </a:xfrm>
        </p:spPr>
        <p:txBody>
          <a:bodyPr/>
          <a:lstStyle/>
          <a:p>
            <a:pPr marL="0" indent="0" hangingPunct="0">
              <a:buFontTx/>
              <a:buNone/>
              <a:defRPr/>
            </a:pPr>
            <a:r>
              <a:rPr lang="it-IT" sz="1600" b="1" i="1" dirty="0"/>
              <a:t>Tecnologie standard</a:t>
            </a:r>
          </a:p>
          <a:p>
            <a:pPr hangingPunct="0">
              <a:defRPr/>
            </a:pPr>
            <a:r>
              <a:rPr lang="it-IT" sz="1600" dirty="0"/>
              <a:t>Java  </a:t>
            </a:r>
            <a:endParaRPr lang="it-IT" sz="1600" b="1" i="1" dirty="0"/>
          </a:p>
          <a:p>
            <a:pPr hangingPunct="0">
              <a:defRPr/>
            </a:pPr>
            <a:r>
              <a:rPr lang="it-IT" sz="1600" dirty="0"/>
              <a:t>J2EE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Dot.NET (C#,VB,ASP)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 err="1"/>
              <a:t>Php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XML/SOAP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UML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WAP</a:t>
            </a:r>
            <a:endParaRPr lang="it-IT" sz="1600" b="1" i="1" dirty="0"/>
          </a:p>
          <a:p>
            <a:pPr marL="0" indent="0" hangingPunct="0">
              <a:buFontTx/>
              <a:buNone/>
              <a:defRPr/>
            </a:pPr>
            <a:r>
              <a:rPr lang="en-GB" sz="1600" b="1" i="1" dirty="0"/>
              <a:t>CRM/Billing/DWH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 err="1"/>
              <a:t>Vantive</a:t>
            </a:r>
            <a:r>
              <a:rPr lang="en-GB" sz="1600" dirty="0"/>
              <a:t> </a:t>
            </a:r>
            <a:r>
              <a:rPr lang="en-GB" sz="1600" dirty="0" err="1"/>
              <a:t>Peoplesoft</a:t>
            </a:r>
            <a:r>
              <a:rPr lang="en-GB" sz="1600" dirty="0"/>
              <a:t> CRM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Siebel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Remedy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Clarify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ARBOR / Portal </a:t>
            </a:r>
            <a:r>
              <a:rPr lang="en-GB" sz="1600" dirty="0" err="1"/>
              <a:t>Infranet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/>
              <a:t>TERADATA</a:t>
            </a:r>
            <a:endParaRPr lang="it-IT" sz="1600" b="1" i="1" dirty="0"/>
          </a:p>
          <a:p>
            <a:pPr hangingPunct="0">
              <a:defRPr/>
            </a:pPr>
            <a:r>
              <a:rPr lang="en-GB" sz="1600" dirty="0" err="1"/>
              <a:t>Ascential</a:t>
            </a:r>
            <a:r>
              <a:rPr lang="en-GB" sz="1600" dirty="0"/>
              <a:t> </a:t>
            </a:r>
            <a:r>
              <a:rPr lang="en-GB" sz="1600" dirty="0" err="1" smtClean="0"/>
              <a:t>Datastage</a:t>
            </a:r>
            <a:endParaRPr lang="it-IT" sz="1600" b="1" i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003800" y="1700213"/>
            <a:ext cx="3024188" cy="504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hangingPunct="0">
              <a:spcBef>
                <a:spcPct val="20000"/>
              </a:spcBef>
              <a:defRPr/>
            </a:pPr>
            <a:r>
              <a:rPr lang="en-GB" sz="1600" b="1" i="1" dirty="0" err="1">
                <a:solidFill>
                  <a:srgbClr val="000000"/>
                </a:solidFill>
                <a:latin typeface="+mn-lt"/>
                <a:cs typeface="+mn-cs"/>
              </a:rPr>
              <a:t>Sistemi</a:t>
            </a:r>
            <a:endParaRPr lang="it-IT" sz="1600" b="1" i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Windows based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Unix/Linux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Middleware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Bea Tuxedo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 err="1">
                <a:solidFill>
                  <a:srgbClr val="000000"/>
                </a:solidFill>
                <a:latin typeface="+mn-lt"/>
                <a:cs typeface="+mn-cs"/>
              </a:rPr>
              <a:t>Tibco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E-gate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600" b="1" i="1" dirty="0" err="1">
                <a:solidFill>
                  <a:srgbClr val="000000"/>
                </a:solidFill>
                <a:latin typeface="+mn-lt"/>
                <a:cs typeface="+mn-cs"/>
              </a:rPr>
              <a:t>Sicurezza</a:t>
            </a:r>
            <a:endParaRPr lang="it-IT" sz="1600" b="1" i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PKI, </a:t>
            </a:r>
            <a:r>
              <a:rPr lang="en-GB" sz="1600" dirty="0" err="1">
                <a:solidFill>
                  <a:srgbClr val="000000"/>
                </a:solidFill>
                <a:latin typeface="+mn-lt"/>
                <a:cs typeface="+mn-cs"/>
              </a:rPr>
              <a:t>Crittografia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Archit. </a:t>
            </a:r>
            <a:r>
              <a:rPr lang="en-GB" sz="1600" dirty="0" err="1">
                <a:solidFill>
                  <a:srgbClr val="000000"/>
                </a:solidFill>
                <a:latin typeface="+mn-lt"/>
                <a:cs typeface="+mn-cs"/>
              </a:rPr>
              <a:t>sicurezza</a:t>
            </a: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 ACS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600" b="1" i="1" dirty="0" err="1">
                <a:solidFill>
                  <a:srgbClr val="000000"/>
                </a:solidFill>
                <a:latin typeface="+mn-lt"/>
                <a:cs typeface="+mn-cs"/>
              </a:rPr>
              <a:t>Servizi</a:t>
            </a:r>
            <a:r>
              <a:rPr lang="en-GB" sz="1600" b="1" i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GB" sz="1600" b="1" i="1" dirty="0" err="1">
                <a:solidFill>
                  <a:srgbClr val="000000"/>
                </a:solidFill>
                <a:latin typeface="+mn-lt"/>
                <a:cs typeface="+mn-cs"/>
              </a:rPr>
              <a:t>innovativi</a:t>
            </a:r>
            <a:endParaRPr lang="it-IT" sz="1600" b="1" i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Web-collaboration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Self-CRM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Customer-analytics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Customer-profiling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600" b="1" i="1" dirty="0" err="1">
                <a:solidFill>
                  <a:srgbClr val="000000"/>
                </a:solidFill>
                <a:latin typeface="+mn-lt"/>
                <a:cs typeface="+mn-cs"/>
              </a:rPr>
              <a:t>Sistemi</a:t>
            </a:r>
            <a:r>
              <a:rPr lang="en-GB" sz="1600" b="1" i="1" dirty="0">
                <a:solidFill>
                  <a:srgbClr val="000000"/>
                </a:solidFill>
                <a:latin typeface="+mn-lt"/>
                <a:cs typeface="+mn-cs"/>
              </a:rPr>
              <a:t> CTI</a:t>
            </a:r>
            <a:endParaRPr lang="it-IT" sz="1600" b="1" i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 err="1">
                <a:solidFill>
                  <a:srgbClr val="000000"/>
                </a:solidFill>
                <a:latin typeface="+mn-lt"/>
                <a:cs typeface="+mn-cs"/>
              </a:rPr>
              <a:t>Genesys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  <a:cs typeface="+mn-cs"/>
              </a:rPr>
              <a:t>Avaya</a:t>
            </a:r>
            <a:endParaRPr lang="it-IT" sz="16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endParaRPr lang="it-IT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2390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 Clienti/</a:t>
            </a:r>
            <a:r>
              <a:rPr lang="it-IT" dirty="0" err="1" smtClean="0">
                <a:solidFill>
                  <a:schemeClr val="bg1"/>
                </a:solidFill>
              </a:rPr>
              <a:t>partners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741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37488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1400" dirty="0" smtClean="0"/>
              <a:t> </a:t>
            </a:r>
          </a:p>
          <a:p>
            <a:r>
              <a:rPr lang="it-IT" sz="1400" dirty="0" smtClean="0"/>
              <a:t>Corte dei Conti</a:t>
            </a:r>
          </a:p>
          <a:p>
            <a:r>
              <a:rPr lang="it-IT" sz="1400" dirty="0" err="1"/>
              <a:t>Engineering</a:t>
            </a:r>
            <a:r>
              <a:rPr lang="it-IT" sz="1400" dirty="0"/>
              <a:t> IT S.p.a.</a:t>
            </a:r>
          </a:p>
          <a:p>
            <a:r>
              <a:rPr lang="it-IT" sz="1400" dirty="0" smtClean="0"/>
              <a:t>HP Italia</a:t>
            </a:r>
          </a:p>
          <a:p>
            <a:r>
              <a:rPr lang="it-IT" sz="1400" dirty="0" smtClean="0"/>
              <a:t>Fastweb</a:t>
            </a:r>
          </a:p>
          <a:p>
            <a:r>
              <a:rPr lang="it-IT" sz="1400" dirty="0" smtClean="0"/>
              <a:t>Croce Rossa Italiana </a:t>
            </a:r>
          </a:p>
          <a:p>
            <a:r>
              <a:rPr lang="it-IT" sz="1400" dirty="0" err="1" smtClean="0"/>
              <a:t>Enac</a:t>
            </a:r>
            <a:endParaRPr lang="it-IT" sz="1400" dirty="0"/>
          </a:p>
          <a:p>
            <a:r>
              <a:rPr lang="it-IT" sz="1400" dirty="0" err="1" smtClean="0"/>
              <a:t>Siav</a:t>
            </a:r>
            <a:endParaRPr lang="it-IT" sz="1400" dirty="0"/>
          </a:p>
          <a:p>
            <a:r>
              <a:rPr lang="it-IT" sz="1400" dirty="0" err="1" smtClean="0"/>
              <a:t>Enav</a:t>
            </a:r>
            <a:endParaRPr lang="it-IT" sz="1400" dirty="0"/>
          </a:p>
          <a:p>
            <a:r>
              <a:rPr lang="it-IT" sz="1400" dirty="0" err="1" smtClean="0"/>
              <a:t>Dps</a:t>
            </a:r>
            <a:r>
              <a:rPr lang="it-IT" sz="1400" dirty="0" smtClean="0"/>
              <a:t> Soluzioni Informatiche</a:t>
            </a:r>
            <a:endParaRPr lang="it-IT" sz="1400" dirty="0"/>
          </a:p>
          <a:p>
            <a:r>
              <a:rPr lang="it-IT" sz="1400" dirty="0" smtClean="0"/>
              <a:t>Brain </a:t>
            </a:r>
            <a:r>
              <a:rPr lang="it-IT" sz="1400" dirty="0"/>
              <a:t>Force</a:t>
            </a:r>
          </a:p>
          <a:p>
            <a:r>
              <a:rPr lang="it-IT" sz="1400" dirty="0" err="1" smtClean="0"/>
              <a:t>Teleconsys</a:t>
            </a:r>
            <a:endParaRPr lang="it-IT" sz="1400" dirty="0" smtClean="0"/>
          </a:p>
          <a:p>
            <a:r>
              <a:rPr lang="it-IT" sz="1400" dirty="0" err="1" smtClean="0"/>
              <a:t>Vitrociset</a:t>
            </a:r>
            <a:endParaRPr lang="it-IT" sz="1400" dirty="0"/>
          </a:p>
          <a:p>
            <a:pPr marL="0" indent="0">
              <a:buFontTx/>
              <a:buNone/>
            </a:pPr>
            <a:r>
              <a:rPr lang="it-IT" sz="1400" dirty="0" smtClean="0"/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 Tecnologie/Prodotti</a:t>
            </a:r>
            <a:endParaRPr lang="it-IT" smtClean="0"/>
          </a:p>
        </p:txBody>
      </p:sp>
      <p:pic>
        <p:nvPicPr>
          <p:cNvPr id="19458" name="Picture 4" descr="microsoft"/>
          <p:cNvPicPr>
            <a:picLocks noChangeAspect="1" noChangeArrowheads="1"/>
          </p:cNvPicPr>
          <p:nvPr/>
        </p:nvPicPr>
        <p:blipFill>
          <a:blip r:embed="rId2"/>
          <a:srcRect t="27692" b="26154"/>
          <a:stretch>
            <a:fillRect/>
          </a:stretch>
        </p:blipFill>
        <p:spPr bwMode="auto">
          <a:xfrm>
            <a:off x="946150" y="2327275"/>
            <a:ext cx="1660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http://www.java.com/im/logo_scurvejava.gif"/>
          <p:cNvPicPr>
            <a:picLocks noChangeAspect="1" noChangeArrowheads="1"/>
          </p:cNvPicPr>
          <p:nvPr/>
        </p:nvPicPr>
        <p:blipFill>
          <a:blip r:embed="rId3" r:link="rId4"/>
          <a:srcRect r="54839"/>
          <a:stretch>
            <a:fillRect/>
          </a:stretch>
        </p:blipFill>
        <p:spPr bwMode="auto">
          <a:xfrm>
            <a:off x="1460500" y="3165475"/>
            <a:ext cx="533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http://www.oracle.com/admin/images/ocom/oralogo_small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813300" y="2327275"/>
            <a:ext cx="1466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SAP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3060700" y="2327275"/>
            <a:ext cx="1000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adobe-hq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86125" y="3324225"/>
            <a:ext cx="6381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72025" y="3286125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Dove siamo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Sede Legale: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Via Ludovisi, 35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00187 - Roma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Sito: www.epasistemi.it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epasistemi@email.it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Tel. </a:t>
            </a:r>
            <a:r>
              <a:rPr lang="it-IT" sz="2000" dirty="0"/>
              <a:t>+39 06  </a:t>
            </a:r>
            <a:r>
              <a:rPr lang="it-IT" sz="2000" dirty="0" smtClean="0"/>
              <a:t>42037346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Fax</a:t>
            </a:r>
            <a:r>
              <a:rPr lang="it-IT" sz="2000" dirty="0" smtClean="0"/>
              <a:t>. </a:t>
            </a:r>
            <a:r>
              <a:rPr lang="it-IT" sz="2000" dirty="0"/>
              <a:t>+39 06 43037373</a:t>
            </a:r>
            <a:endParaRPr lang="it-IT" sz="2000" dirty="0" smtClean="0"/>
          </a:p>
          <a:p>
            <a:pPr marL="0" indent="0" hangingPunct="0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002914"/>
              </a:solidFill>
            </a:endParaRPr>
          </a:p>
          <a:p>
            <a:pPr marL="0" indent="0" hangingPunct="0">
              <a:lnSpc>
                <a:spcPct val="90000"/>
              </a:lnSpc>
              <a:buFontTx/>
              <a:buNone/>
            </a:pPr>
            <a:r>
              <a:rPr lang="it-IT" sz="2000" dirty="0" smtClean="0"/>
              <a:t>Sedi Operative:</a:t>
            </a:r>
          </a:p>
          <a:p>
            <a:pPr marL="0" indent="0" hangingPunct="0">
              <a:lnSpc>
                <a:spcPct val="90000"/>
              </a:lnSpc>
              <a:buFontTx/>
              <a:buNone/>
            </a:pPr>
            <a:endParaRPr lang="it-IT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dirty="0" smtClean="0"/>
              <a:t>Via Ludovisi, 35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dirty="0" smtClean="0"/>
              <a:t>00187 -  Roma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 Piano di marketing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Piano di marketing</Template>
  <TotalTime>78</TotalTime>
  <Words>377</Words>
  <Application>Microsoft Office PowerPoint</Application>
  <PresentationFormat>Presentazione su schermo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Tahoma</vt:lpstr>
      <vt:lpstr>Times New Roman</vt:lpstr>
      <vt:lpstr>Presentazione Piano di marketing</vt:lpstr>
      <vt:lpstr>Presentazione dell’azienda </vt:lpstr>
      <vt:lpstr>Perché Epasistemi…. </vt:lpstr>
      <vt:lpstr>Aree di competenza</vt:lpstr>
      <vt:lpstr>I Clienti/partners</vt:lpstr>
      <vt:lpstr>Le Tecnologie/Prodotti</vt:lpstr>
      <vt:lpstr>Dove siamo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dell’azienda</dc:title>
  <dc:creator>vchialastri</dc:creator>
  <cp:lastModifiedBy>Pietro Gatto</cp:lastModifiedBy>
  <cp:revision>16</cp:revision>
  <dcterms:created xsi:type="dcterms:W3CDTF">2012-12-19T15:42:19Z</dcterms:created>
  <dcterms:modified xsi:type="dcterms:W3CDTF">2015-12-03T13:16:29Z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TC010178121040</vt:lpwstr>
  </property>
</Properties>
</file>